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0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99FF99"/>
    <a:srgbClr val="008000"/>
    <a:srgbClr val="FF0000"/>
    <a:srgbClr val="FF0066"/>
    <a:srgbClr val="FFCCCC"/>
    <a:srgbClr val="FF7C80"/>
    <a:srgbClr val="0099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66" autoAdjust="0"/>
  </p:normalViewPr>
  <p:slideViewPr>
    <p:cSldViewPr>
      <p:cViewPr varScale="1">
        <p:scale>
          <a:sx n="75" d="100"/>
          <a:sy n="75" d="100"/>
        </p:scale>
        <p:origin x="3174" y="5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217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575" cy="49847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0" y="2"/>
            <a:ext cx="2949575" cy="49847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865"/>
            <a:ext cx="2949575" cy="49847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0" y="9440865"/>
            <a:ext cx="2949575" cy="49847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7B0DB0E5-8E5D-485E-AC81-1A307EBA5A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030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575" cy="49847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2"/>
            <a:ext cx="2949575" cy="49847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5FF098AE-3173-4AB8-BAAF-10C889F3CD7B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0" y="4783140"/>
            <a:ext cx="5445125" cy="3913187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5"/>
            <a:ext cx="2949575" cy="49847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5"/>
            <a:ext cx="2949575" cy="49847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302E7B37-86D2-4274-A539-80650D876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568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096264"/>
            <a:ext cx="5657850" cy="51511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779" y="6435897"/>
            <a:ext cx="5657850" cy="1651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EE8B-472D-4E21-9871-49AA48B340E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2022/8/24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1AB5-D3E6-4D19-AF4D-498389E5F54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62738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399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84473"/>
            <a:fld id="{EFFEEE8B-472D-4E21-9871-49AA48B340E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584473"/>
              <a:t>2022/8/24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84473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84473"/>
            <a:fld id="{DA051AB5-D3E6-4D19-AF4D-498389E5F54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584473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257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99126"/>
            <a:ext cx="1478756" cy="83162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99125"/>
            <a:ext cx="4350544" cy="8316273"/>
          </a:xfrm>
        </p:spPr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84473"/>
            <a:fld id="{EFFEEE8B-472D-4E21-9871-49AA48B340E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584473"/>
              <a:t>2022/8/24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84473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84473"/>
            <a:fld id="{DA051AB5-D3E6-4D19-AF4D-498389E5F54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584473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214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84473"/>
            <a:fld id="{EFFEEE8B-472D-4E21-9871-49AA48B340E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584473"/>
              <a:t>2022/8/24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84473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84473"/>
            <a:fld id="{DA051AB5-D3E6-4D19-AF4D-498389E5F54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584473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637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1096264"/>
            <a:ext cx="5657850" cy="51511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6432296"/>
            <a:ext cx="5657850" cy="1651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EE8B-472D-4E21-9871-49AA48B340E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2022/8/24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1AB5-D3E6-4D19-AF4D-498389E5F54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62738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4882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17220" y="413984"/>
            <a:ext cx="5657850" cy="209553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2666060"/>
            <a:ext cx="2777490" cy="58115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580" y="2666064"/>
            <a:ext cx="2777490" cy="581151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84473"/>
            <a:fld id="{EFFEEE8B-472D-4E21-9871-49AA48B340E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584473"/>
              <a:t>2022/8/24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84473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84473"/>
            <a:fld id="{DA051AB5-D3E6-4D19-AF4D-498389E5F54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584473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49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17220" y="413984"/>
            <a:ext cx="5657850" cy="209553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2666520"/>
            <a:ext cx="2777490" cy="106351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3730038"/>
            <a:ext cx="2777490" cy="474754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7580" y="2666520"/>
            <a:ext cx="2777490" cy="106351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3730038"/>
            <a:ext cx="2777490" cy="474754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84473"/>
            <a:fld id="{EFFEEE8B-472D-4E21-9871-49AA48B340E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584473"/>
              <a:t>2022/8/24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84473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84473"/>
            <a:fld id="{DA051AB5-D3E6-4D19-AF4D-498389E5F54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584473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880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EE8B-472D-4E21-9871-49AA48B340E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2022/8/24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1AB5-D3E6-4D19-AF4D-498389E5F54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931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EE8B-472D-4E21-9871-49AA48B340E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2022/8/24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1AB5-D3E6-4D19-AF4D-498389E5F54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551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" y="0"/>
            <a:ext cx="2278570" cy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272540" y="0"/>
            <a:ext cx="36005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858519"/>
            <a:ext cx="1800225" cy="3302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5178" y="1056640"/>
            <a:ext cx="3757045" cy="75946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5" y="4226560"/>
            <a:ext cx="1800225" cy="4880957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1851" y="9330803"/>
            <a:ext cx="1472912" cy="527403"/>
          </a:xfrm>
        </p:spPr>
        <p:txBody>
          <a:bodyPr/>
          <a:lstStyle>
            <a:lvl1pPr algn="l">
              <a:defRPr/>
            </a:lvl1pPr>
          </a:lstStyle>
          <a:p>
            <a:pPr defTabSz="584473"/>
            <a:fld id="{EFFEEE8B-472D-4E21-9871-49AA48B340E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584473"/>
              <a:t>2022/8/24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00337" y="9330803"/>
            <a:ext cx="2614613" cy="527403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defTabSz="584473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defTabSz="584473"/>
            <a:fld id="{DA051AB5-D3E6-4D19-AF4D-498389E5F54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584473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673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7154333"/>
            <a:ext cx="6856214" cy="27516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" y="7099554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7330440"/>
            <a:ext cx="5692140" cy="118872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" y="0"/>
            <a:ext cx="6857992" cy="7099554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19" y="8532368"/>
            <a:ext cx="5692140" cy="85852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84473"/>
            <a:fld id="{EFFEEE8B-472D-4E21-9871-49AA48B340E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584473"/>
              <a:t>2022/8/24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84473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84473"/>
            <a:fld id="{DA051AB5-D3E6-4D19-AF4D-498389E5F54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584473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982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245600"/>
            <a:ext cx="6858001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9149567"/>
            <a:ext cx="6858001" cy="95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413984"/>
            <a:ext cx="5657850" cy="20955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19" y="2666060"/>
            <a:ext cx="5657851" cy="5811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1" y="9330803"/>
            <a:ext cx="139065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pPr defTabSz="584473"/>
            <a:fld id="{EFFEEE8B-472D-4E21-9871-49AA48B340E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584473"/>
              <a:t>2022/8/24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3480" y="9330803"/>
            <a:ext cx="2712827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pPr defTabSz="584473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69009" y="9330803"/>
            <a:ext cx="738014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pPr defTabSz="584473"/>
            <a:fld id="{DA051AB5-D3E6-4D19-AF4D-498389E5F54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584473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71362" y="2510221"/>
            <a:ext cx="560641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5077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kumimoji="1"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8"/>
            <a:ext cx="6172200" cy="2180037"/>
          </a:xfrm>
        </p:spPr>
        <p:txBody>
          <a:bodyPr anchor="ctr" anchorCtr="0">
            <a:normAutofit/>
          </a:bodyPr>
          <a:lstStyle/>
          <a:p>
            <a:r>
              <a:rPr lang="en-US" altLang="ja-JP" sz="4400" dirty="0"/>
              <a:t/>
            </a:r>
            <a:br>
              <a:rPr lang="en-US" altLang="ja-JP" sz="4400" dirty="0"/>
            </a:br>
            <a:endParaRPr kumimoji="1" lang="ja-JP" altLang="en-US" sz="4400" dirty="0"/>
          </a:p>
        </p:txBody>
      </p:sp>
      <p:pic>
        <p:nvPicPr>
          <p:cNvPr id="16" name="コンテンツ プレースホルダー 1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72953" y="7358959"/>
            <a:ext cx="3288555" cy="1766017"/>
          </a:xfrm>
          <a:prstGeom prst="rect">
            <a:avLst/>
          </a:prstGeom>
        </p:spPr>
      </p:pic>
      <p:grpSp>
        <p:nvGrpSpPr>
          <p:cNvPr id="3" name="グループ化 2"/>
          <p:cNvGrpSpPr/>
          <p:nvPr/>
        </p:nvGrpSpPr>
        <p:grpSpPr>
          <a:xfrm>
            <a:off x="260648" y="393858"/>
            <a:ext cx="6336704" cy="2250240"/>
            <a:chOff x="260648" y="393858"/>
            <a:chExt cx="6336704" cy="2250240"/>
          </a:xfrm>
        </p:grpSpPr>
        <p:sp>
          <p:nvSpPr>
            <p:cNvPr id="9" name="角丸四角形 8"/>
            <p:cNvSpPr/>
            <p:nvPr/>
          </p:nvSpPr>
          <p:spPr>
            <a:xfrm>
              <a:off x="260648" y="396699"/>
              <a:ext cx="6336704" cy="2247399"/>
            </a:xfrm>
            <a:prstGeom prst="roundRect">
              <a:avLst/>
            </a:prstGeom>
            <a:pattFill prst="pct30">
              <a:fgClr>
                <a:srgbClr val="99FF99"/>
              </a:fgClr>
              <a:bgClr>
                <a:schemeClr val="bg1"/>
              </a:bgClr>
            </a:pattFill>
            <a:ln w="92075" cmpd="thickThin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301774" y="393858"/>
              <a:ext cx="6254452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ja-JP" sz="4000" b="1" dirty="0">
                  <a:ln w="12700">
                    <a:solidFill>
                      <a:schemeClr val="tx2">
                        <a:lumMod val="75000"/>
                        <a:alpha val="74000"/>
                      </a:schemeClr>
                    </a:solidFill>
                    <a:prstDash val="solid"/>
                  </a:ln>
                  <a:solidFill>
                    <a:srgbClr val="FFFF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2022</a:t>
              </a:r>
              <a:r>
                <a:rPr lang="ja-JP" altLang="en-US" sz="4000" b="1" dirty="0" smtClean="0">
                  <a:ln w="12700">
                    <a:solidFill>
                      <a:schemeClr val="tx2">
                        <a:lumMod val="75000"/>
                        <a:alpha val="74000"/>
                      </a:schemeClr>
                    </a:solidFill>
                    <a:prstDash val="solid"/>
                  </a:ln>
                  <a:solidFill>
                    <a:srgbClr val="FFFF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年度ブックハンティング</a:t>
              </a:r>
              <a:endParaRPr lang="ja-JP" altLang="en-US" sz="4000" b="1" cap="none" spc="0" dirty="0">
                <a:ln w="12700">
                  <a:solidFill>
                    <a:schemeClr val="tx2">
                      <a:lumMod val="75000"/>
                      <a:alpha val="74000"/>
                    </a:schemeClr>
                  </a:solidFill>
                  <a:prstDash val="solid"/>
                </a:ln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488016" y="1074438"/>
              <a:ext cx="5724645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4800" b="1" cap="none" spc="0" dirty="0" smtClean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図書館の本を一緒に</a:t>
              </a:r>
              <a:endParaRPr lang="en-US" altLang="ja-JP" sz="48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ja-JP" altLang="en-US" sz="4800" b="1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買</a:t>
              </a:r>
              <a:r>
                <a:rPr lang="ja-JP" altLang="en-US" sz="4800" b="1" dirty="0" smtClean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いに行きませんか</a:t>
              </a:r>
              <a:endParaRPr lang="ja-JP" altLang="en-US" sz="48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88016" y="9322658"/>
            <a:ext cx="672436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500" b="1" dirty="0" smtClean="0">
                <a:solidFill>
                  <a:srgbClr val="000000"/>
                </a:solidFill>
                <a:latin typeface="ＭＳ Ｐゴシック" panose="020B0600070205080204" pitchFamily="50" charset="-128"/>
                <a:cs typeface="ＭＳ Ｐゴシック" pitchFamily="50" charset="-128"/>
              </a:rPr>
              <a:t>問い合わせ先：名古屋大学中央図書館資料整備グループ</a:t>
            </a:r>
            <a:r>
              <a:rPr lang="ja-JP" altLang="en-US" sz="1500" b="1" dirty="0">
                <a:solidFill>
                  <a:srgbClr val="000000"/>
                </a:solidFill>
                <a:latin typeface="ＭＳ Ｐゴシック" panose="020B0600070205080204" pitchFamily="50" charset="-128"/>
                <a:cs typeface="ＭＳ Ｐゴシック" pitchFamily="50" charset="-128"/>
              </a:rPr>
              <a:t>（</a:t>
            </a:r>
            <a:r>
              <a:rPr lang="ja-JP" altLang="en-US" sz="1500" b="1" dirty="0" smtClean="0">
                <a:solidFill>
                  <a:srgbClr val="000000"/>
                </a:solidFill>
                <a:latin typeface="ＭＳ Ｐゴシック" panose="020B0600070205080204" pitchFamily="50" charset="-128"/>
                <a:cs typeface="ＭＳ Ｐゴシック" pitchFamily="50" charset="-128"/>
              </a:rPr>
              <a:t>福岡</a:t>
            </a:r>
            <a:r>
              <a:rPr lang="ja-JP" altLang="en-US" sz="1500" b="1" dirty="0">
                <a:solidFill>
                  <a:srgbClr val="000000"/>
                </a:solidFill>
                <a:latin typeface="ＭＳ Ｐゴシック" panose="020B0600070205080204" pitchFamily="50" charset="-128"/>
                <a:cs typeface="ＭＳ Ｐゴシック" pitchFamily="50" charset="-128"/>
              </a:rPr>
              <a:t>・</a:t>
            </a:r>
            <a:r>
              <a:rPr lang="ja-JP" altLang="en-US" sz="1500" b="1" dirty="0" smtClean="0">
                <a:solidFill>
                  <a:srgbClr val="000000"/>
                </a:solidFill>
                <a:latin typeface="ＭＳ Ｐゴシック" panose="020B0600070205080204" pitchFamily="50" charset="-128"/>
                <a:cs typeface="ＭＳ Ｐゴシック" pitchFamily="50" charset="-128"/>
              </a:rPr>
              <a:t>大塩）　</a:t>
            </a:r>
            <a:endParaRPr lang="en-US" altLang="ja-JP" sz="1500" b="1" dirty="0" smtClean="0">
              <a:solidFill>
                <a:srgbClr val="000000"/>
              </a:solidFill>
              <a:latin typeface="ＭＳ Ｐゴシック" panose="020B0600070205080204" pitchFamily="50" charset="-128"/>
              <a:cs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500" b="1" dirty="0" smtClean="0">
                <a:solidFill>
                  <a:srgbClr val="000000"/>
                </a:solidFill>
                <a:latin typeface="ＭＳ Ｐゴシック" panose="020B0600070205080204" pitchFamily="50" charset="-128"/>
                <a:cs typeface="ＭＳ Ｐゴシック" pitchFamily="50" charset="-128"/>
              </a:rPr>
              <a:t>　　　　　　　　　　☎</a:t>
            </a:r>
            <a:r>
              <a:rPr lang="en-US" altLang="ja-JP" sz="1500" b="1" dirty="0" smtClean="0">
                <a:solidFill>
                  <a:srgbClr val="000000"/>
                </a:solidFill>
                <a:latin typeface="ＭＳ Ｐゴシック" panose="020B0600070205080204" pitchFamily="50" charset="-128"/>
                <a:cs typeface="ＭＳ Ｐゴシック" pitchFamily="50" charset="-128"/>
              </a:rPr>
              <a:t>052-789-3670/</a:t>
            </a:r>
            <a:r>
              <a:rPr lang="ja-JP" altLang="en-US" sz="1500" b="1" dirty="0" smtClean="0">
                <a:solidFill>
                  <a:srgbClr val="000000"/>
                </a:solidFill>
                <a:latin typeface="ＭＳ Ｐゴシック" panose="020B0600070205080204" pitchFamily="50" charset="-128"/>
                <a:cs typeface="ＭＳ Ｐゴシック" pitchFamily="50" charset="-128"/>
              </a:rPr>
              <a:t>✉</a:t>
            </a:r>
            <a:r>
              <a:rPr lang="en-US" altLang="ja-JP" sz="1500" b="1" dirty="0" smtClean="0">
                <a:solidFill>
                  <a:srgbClr val="000000"/>
                </a:solidFill>
                <a:latin typeface="ＭＳ Ｐゴシック" panose="020B0600070205080204" pitchFamily="50" charset="-128"/>
                <a:cs typeface="ＭＳ Ｐゴシック" pitchFamily="50" charset="-128"/>
              </a:rPr>
              <a:t>ukeire@nul.nagoya-u.ac.jp</a:t>
            </a:r>
            <a:endParaRPr lang="en-US" altLang="ja-JP" sz="600" b="1" dirty="0" smtClean="0">
              <a:solidFill>
                <a:prstClr val="black"/>
              </a:solidFill>
              <a:latin typeface="ＭＳ Ｐゴシック" panose="020B0600070205080204" pitchFamily="50" charset="-128"/>
              <a:cs typeface="ＭＳ Ｐゴシック" pitchFamily="50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000" b="1" dirty="0" smtClean="0">
                <a:solidFill>
                  <a:srgbClr val="000000"/>
                </a:solidFill>
                <a:latin typeface="ＭＳ Ｐゴシック" panose="020B0600070205080204" pitchFamily="50" charset="-128"/>
                <a:cs typeface="ＭＳ Ｐゴシック" pitchFamily="50" charset="-128"/>
              </a:rPr>
              <a:t> </a:t>
            </a:r>
            <a:endParaRPr lang="en-US" altLang="ja-JP" b="1" dirty="0" smtClean="0">
              <a:solidFill>
                <a:prstClr val="black"/>
              </a:solidFill>
              <a:latin typeface="ＭＳ Ｐゴシック" panose="020B0600070205080204" pitchFamily="50" charset="-128"/>
              <a:cs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80008" y="2754309"/>
            <a:ext cx="5992068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日時：</a:t>
            </a:r>
            <a:r>
              <a:rPr lang="ja-JP" altLang="en-US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日時：</a:t>
            </a:r>
            <a:r>
              <a:rPr lang="en-US" altLang="ja-JP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2022</a:t>
            </a:r>
            <a:r>
              <a:rPr lang="ja-JP" altLang="en-US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年</a:t>
            </a:r>
            <a:r>
              <a:rPr lang="en-US" altLang="ja-JP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10</a:t>
            </a:r>
            <a:r>
              <a:rPr lang="ja-JP" altLang="en-US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月</a:t>
            </a:r>
            <a:r>
              <a:rPr lang="en-US" altLang="ja-JP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31</a:t>
            </a:r>
            <a:r>
              <a:rPr lang="ja-JP" altLang="en-US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日（月</a:t>
            </a:r>
            <a:r>
              <a:rPr lang="ja-JP" altLang="en-US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）・</a:t>
            </a:r>
            <a:r>
              <a:rPr lang="en-US" altLang="ja-JP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11</a:t>
            </a:r>
            <a:r>
              <a:rPr lang="ja-JP" altLang="en-US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月</a:t>
            </a:r>
            <a:r>
              <a:rPr lang="en-US" altLang="ja-JP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2</a:t>
            </a:r>
            <a:r>
              <a:rPr lang="ja-JP" altLang="en-US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日</a:t>
            </a:r>
            <a:r>
              <a:rPr lang="en-US" altLang="ja-JP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(</a:t>
            </a:r>
            <a:r>
              <a:rPr lang="ja-JP" altLang="en-US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水</a:t>
            </a:r>
            <a:r>
              <a:rPr lang="ja-JP" altLang="en-US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）・</a:t>
            </a:r>
            <a:endParaRPr lang="en-US" altLang="ja-JP" b="1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lvl="0"/>
            <a:r>
              <a:rPr lang="ja-JP" altLang="en-US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　　　</a:t>
            </a:r>
            <a:r>
              <a:rPr lang="en-US" altLang="ja-JP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11</a:t>
            </a:r>
            <a:r>
              <a:rPr lang="ja-JP" altLang="en-US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月</a:t>
            </a:r>
            <a:r>
              <a:rPr lang="en-US" altLang="ja-JP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4</a:t>
            </a:r>
            <a:r>
              <a:rPr lang="ja-JP" altLang="en-US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日（金）のいずれか</a:t>
            </a:r>
            <a:r>
              <a:rPr lang="en-US" altLang="ja-JP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1</a:t>
            </a:r>
            <a:r>
              <a:rPr lang="ja-JP" altLang="en-US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日</a:t>
            </a:r>
            <a:endParaRPr lang="en-US" altLang="ja-JP" b="1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lvl="0"/>
            <a:r>
              <a:rPr lang="ja-JP" altLang="en-US" sz="14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　　　</a:t>
            </a:r>
            <a:r>
              <a:rPr lang="ja-JP" altLang="en-US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午後</a:t>
            </a:r>
            <a:r>
              <a:rPr lang="en-US" altLang="ja-JP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2</a:t>
            </a:r>
            <a:r>
              <a:rPr lang="ja-JP" altLang="en-US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時～午後</a:t>
            </a:r>
            <a:r>
              <a:rPr lang="en-US" altLang="ja-JP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4</a:t>
            </a:r>
            <a:r>
              <a:rPr lang="ja-JP" altLang="en-US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時（予定）</a:t>
            </a:r>
            <a:endParaRPr lang="en-US" altLang="ja-JP" b="1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lvl="0"/>
            <a:r>
              <a:rPr lang="en-US" altLang="ja-JP" sz="14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           ※</a:t>
            </a:r>
            <a:r>
              <a:rPr lang="ja-JP" altLang="en-US" sz="14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応募者と日程調整の上決定します</a:t>
            </a:r>
            <a:endParaRPr lang="en-US" altLang="ja-JP" sz="1400" b="1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endParaRPr lang="en-US" altLang="ja-JP" b="1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r>
              <a:rPr lang="ja-JP" altLang="en-US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場所：丸善名古屋本店　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（</a:t>
            </a:r>
            <a:r>
              <a:rPr lang="ja-JP" altLang="en-US" sz="16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栄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駅から徒歩</a:t>
            </a:r>
            <a:r>
              <a:rPr lang="en-US" altLang="ja-JP" sz="16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5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分）</a:t>
            </a:r>
            <a:endParaRPr lang="en-US" altLang="ja-JP" sz="1600" b="1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r>
              <a:rPr lang="ja-JP" altLang="en-US" sz="1400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　　　　　</a:t>
            </a:r>
            <a:r>
              <a:rPr lang="en-US" altLang="ja-JP" sz="1400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※</a:t>
            </a:r>
            <a:r>
              <a:rPr lang="ja-JP" altLang="en-US" sz="1400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書店までの交通費の支給はありません。現地集合・解散です。</a:t>
            </a:r>
            <a:endParaRPr lang="en-US" altLang="ja-JP" sz="1400" b="1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endParaRPr lang="en-US" altLang="ja-JP" b="1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r>
              <a:rPr lang="ja-JP" altLang="en-US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対象者：本学の学部生・大学院生</a:t>
            </a:r>
            <a:endParaRPr lang="en-US" altLang="ja-JP" b="1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sz="1600" b="1" dirty="0" smtClean="0">
              <a:solidFill>
                <a:srgbClr val="000000"/>
              </a:solidFill>
              <a:latin typeface="ＭＳ Ｐゴシック" panose="020B0600070205080204" pitchFamily="50" charset="-128"/>
              <a:cs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solidFill>
                  <a:srgbClr val="000000"/>
                </a:solidFill>
                <a:latin typeface="ＭＳ Ｐゴシック" panose="020B0600070205080204" pitchFamily="50" charset="-128"/>
                <a:cs typeface="ＭＳ Ｐゴシック" pitchFamily="50" charset="-128"/>
              </a:rPr>
              <a:t>参加を希望される方は、下記</a:t>
            </a:r>
            <a:r>
              <a:rPr lang="en-US" altLang="ja-JP" b="1" dirty="0" smtClean="0">
                <a:solidFill>
                  <a:srgbClr val="000000"/>
                </a:solidFill>
                <a:latin typeface="ＭＳ Ｐゴシック" panose="020B0600070205080204" pitchFamily="50" charset="-128"/>
                <a:cs typeface="ＭＳ Ｐゴシック" pitchFamily="50" charset="-128"/>
              </a:rPr>
              <a:t>URL</a:t>
            </a:r>
            <a:r>
              <a:rPr lang="ja-JP" altLang="en-US" b="1" dirty="0">
                <a:solidFill>
                  <a:srgbClr val="000000"/>
                </a:solidFill>
                <a:latin typeface="ＭＳ Ｐゴシック" panose="020B0600070205080204" pitchFamily="50" charset="-128"/>
                <a:cs typeface="ＭＳ Ｐゴシック" pitchFamily="50" charset="-128"/>
              </a:rPr>
              <a:t>または</a:t>
            </a:r>
            <a:r>
              <a:rPr lang="en-US" altLang="ja-JP" b="1" dirty="0" smtClean="0">
                <a:solidFill>
                  <a:srgbClr val="000000"/>
                </a:solidFill>
                <a:latin typeface="ＭＳ Ｐゴシック" panose="020B0600070205080204" pitchFamily="50" charset="-128"/>
                <a:cs typeface="ＭＳ Ｐゴシック" pitchFamily="50" charset="-128"/>
              </a:rPr>
              <a:t>QR</a:t>
            </a:r>
            <a:r>
              <a:rPr lang="ja-JP" altLang="en-US" b="1" dirty="0" smtClean="0">
                <a:solidFill>
                  <a:srgbClr val="000000"/>
                </a:solidFill>
                <a:latin typeface="ＭＳ Ｐゴシック" panose="020B0600070205080204" pitchFamily="50" charset="-128"/>
                <a:cs typeface="ＭＳ Ｐゴシック" pitchFamily="50" charset="-128"/>
              </a:rPr>
              <a:t>コード</a:t>
            </a:r>
            <a:endParaRPr lang="en-US" altLang="ja-JP" b="1" dirty="0" smtClean="0">
              <a:solidFill>
                <a:srgbClr val="000000"/>
              </a:solidFill>
              <a:latin typeface="ＭＳ Ｐゴシック" panose="020B0600070205080204" pitchFamily="50" charset="-128"/>
              <a:cs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err="1" smtClean="0">
                <a:solidFill>
                  <a:srgbClr val="000000"/>
                </a:solidFill>
                <a:latin typeface="ＭＳ Ｐゴシック" panose="020B0600070205080204" pitchFamily="50" charset="-128"/>
                <a:cs typeface="ＭＳ Ｐゴシック" pitchFamily="50" charset="-128"/>
              </a:rPr>
              <a:t>にて</a:t>
            </a:r>
            <a:r>
              <a:rPr lang="ja-JP" altLang="en-US" b="1" dirty="0" smtClean="0">
                <a:solidFill>
                  <a:srgbClr val="000000"/>
                </a:solidFill>
                <a:latin typeface="ＭＳ Ｐゴシック" panose="020B0600070205080204" pitchFamily="50" charset="-128"/>
                <a:cs typeface="ＭＳ Ｐゴシック" pitchFamily="50" charset="-128"/>
              </a:rPr>
              <a:t>申込みをお願いいたします。</a:t>
            </a:r>
            <a:endParaRPr lang="en-US" altLang="ja-JP" b="1" dirty="0" smtClean="0">
              <a:solidFill>
                <a:srgbClr val="000000"/>
              </a:solidFill>
              <a:latin typeface="ＭＳ Ｐゴシック" panose="020B0600070205080204" pitchFamily="50" charset="-128"/>
              <a:cs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b="1" dirty="0" smtClean="0">
              <a:solidFill>
                <a:srgbClr val="000000"/>
              </a:solidFill>
              <a:latin typeface="ＭＳ Ｐゴシック" panose="020B0600070205080204" pitchFamily="50" charset="-128"/>
              <a:cs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 smtClean="0">
                <a:solidFill>
                  <a:srgbClr val="000000"/>
                </a:solidFill>
                <a:latin typeface="ＭＳ Ｐゴシック" panose="020B0600070205080204" pitchFamily="50" charset="-128"/>
                <a:cs typeface="ＭＳ Ｐゴシック" pitchFamily="50" charset="-128"/>
              </a:rPr>
              <a:t>https</a:t>
            </a:r>
            <a:r>
              <a:rPr lang="en-US" altLang="ja-JP" b="1" dirty="0">
                <a:solidFill>
                  <a:srgbClr val="000000"/>
                </a:solidFill>
                <a:latin typeface="ＭＳ Ｐゴシック" panose="020B0600070205080204" pitchFamily="50" charset="-128"/>
                <a:cs typeface="ＭＳ Ｐゴシック" pitchFamily="50" charset="-128"/>
              </a:rPr>
              <a:t>://forms.office.com/r/bxWyGpAwpM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b="1" dirty="0" smtClean="0">
              <a:solidFill>
                <a:srgbClr val="000000"/>
              </a:solidFill>
              <a:latin typeface="ＭＳ Ｐゴシック" panose="020B0600070205080204" pitchFamily="50" charset="-128"/>
              <a:cs typeface="ＭＳ Ｐゴシック" pitchFamily="50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cs typeface="ＭＳ Ｐゴシック" pitchFamily="50" charset="-128"/>
              </a:rPr>
              <a:t>申込</a:t>
            </a:r>
            <a:r>
              <a:rPr lang="ja-JP" altLang="en-US" sz="2400" b="1" dirty="0">
                <a:solidFill>
                  <a:srgbClr val="FF0000"/>
                </a:solidFill>
                <a:latin typeface="ＭＳ Ｐゴシック" panose="020B0600070205080204" pitchFamily="50" charset="-128"/>
                <a:cs typeface="ＭＳ Ｐゴシック" pitchFamily="50" charset="-128"/>
              </a:rPr>
              <a:t>締切日</a:t>
            </a:r>
            <a:r>
              <a:rPr lang="ja-JP" altLang="en-US" sz="24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cs typeface="ＭＳ Ｐゴシック" pitchFamily="50" charset="-128"/>
              </a:rPr>
              <a:t>：</a:t>
            </a:r>
            <a:r>
              <a:rPr lang="en-US" altLang="ja-JP" sz="2400" b="1" dirty="0">
                <a:solidFill>
                  <a:srgbClr val="FF0000"/>
                </a:solidFill>
                <a:latin typeface="ＭＳ Ｐゴシック" panose="020B0600070205080204" pitchFamily="50" charset="-128"/>
                <a:cs typeface="ＭＳ Ｐゴシック" pitchFamily="50" charset="-128"/>
              </a:rPr>
              <a:t>2022</a:t>
            </a:r>
            <a:r>
              <a:rPr lang="ja-JP" altLang="en-US" sz="24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cs typeface="ＭＳ Ｐゴシック" pitchFamily="50" charset="-128"/>
              </a:rPr>
              <a:t>年</a:t>
            </a:r>
            <a:r>
              <a:rPr lang="en-US" altLang="ja-JP" sz="24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cs typeface="ＭＳ Ｐゴシック" pitchFamily="50" charset="-128"/>
              </a:rPr>
              <a:t>10</a:t>
            </a:r>
            <a:r>
              <a:rPr lang="ja-JP" altLang="en-US" sz="24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cs typeface="ＭＳ Ｐゴシック" pitchFamily="50" charset="-128"/>
              </a:rPr>
              <a:t>月</a:t>
            </a:r>
            <a:r>
              <a:rPr lang="en-US" altLang="ja-JP" sz="2400" b="1" dirty="0">
                <a:solidFill>
                  <a:srgbClr val="FF0000"/>
                </a:solidFill>
                <a:latin typeface="ＭＳ Ｐゴシック" panose="020B0600070205080204" pitchFamily="50" charset="-128"/>
                <a:cs typeface="ＭＳ Ｐゴシック" pitchFamily="50" charset="-128"/>
              </a:rPr>
              <a:t>21</a:t>
            </a:r>
            <a:r>
              <a:rPr lang="ja-JP" altLang="en-US" sz="24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cs typeface="ＭＳ Ｐゴシック" pitchFamily="50" charset="-128"/>
              </a:rPr>
              <a:t>日（金）</a:t>
            </a:r>
            <a:endParaRPr lang="en-US" altLang="ja-JP" sz="2400" b="1" dirty="0">
              <a:solidFill>
                <a:srgbClr val="FF0000"/>
              </a:solidFill>
              <a:latin typeface="ＭＳ Ｐゴシック" panose="020B0600070205080204" pitchFamily="50" charset="-128"/>
              <a:cs typeface="ＭＳ Ｐゴシック" pitchFamily="50" charset="-128"/>
            </a:endParaRPr>
          </a:p>
          <a:p>
            <a:r>
              <a:rPr lang="ja-JP" altLang="en-US" b="1" dirty="0">
                <a:solidFill>
                  <a:srgbClr val="000000"/>
                </a:solidFill>
                <a:latin typeface="ＭＳ Ｐゴシック" panose="020B0600070205080204" pitchFamily="50" charset="-128"/>
                <a:cs typeface="ＭＳ Ｐゴシック" pitchFamily="50" charset="-128"/>
              </a:rPr>
              <a:t>（定員になり次第、受付終了といたします）　　</a:t>
            </a:r>
            <a:endParaRPr lang="ja-JP" altLang="en-US" b="1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8848" y="7780304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★</a:t>
            </a:r>
            <a:r>
              <a:rPr kumimoji="1" lang="ja-JP" altLang="en-US" b="1" dirty="0" smtClean="0"/>
              <a:t>今後の感染状況によりましては、</a:t>
            </a:r>
            <a:endParaRPr kumimoji="1" lang="en-US" altLang="ja-JP" b="1" dirty="0" smtClean="0"/>
          </a:p>
          <a:p>
            <a:r>
              <a:rPr lang="ja-JP" altLang="en-US" b="1" dirty="0" smtClean="0"/>
              <a:t>日程変更や</a:t>
            </a:r>
            <a:r>
              <a:rPr lang="en-US" altLang="ja-JP" b="1" dirty="0" smtClean="0"/>
              <a:t>WEB</a:t>
            </a:r>
            <a:r>
              <a:rPr lang="ja-JP" altLang="en-US" b="1" dirty="0"/>
              <a:t>上</a:t>
            </a:r>
            <a:r>
              <a:rPr lang="ja-JP" altLang="en-US" b="1" dirty="0" smtClean="0"/>
              <a:t>の選書イベント</a:t>
            </a:r>
            <a:endParaRPr lang="en-US" altLang="ja-JP" b="1" dirty="0" smtClean="0"/>
          </a:p>
          <a:p>
            <a:r>
              <a:rPr lang="ja-JP" altLang="en-US" b="1" dirty="0" err="1" smtClean="0"/>
              <a:t>へ切り替え</a:t>
            </a:r>
            <a:r>
              <a:rPr lang="ja-JP" altLang="en-US" b="1" dirty="0" err="1"/>
              <a:t>と</a:t>
            </a:r>
            <a:r>
              <a:rPr lang="ja-JP" altLang="en-US" b="1" dirty="0"/>
              <a:t>なる</a:t>
            </a:r>
            <a:r>
              <a:rPr lang="ja-JP" altLang="en-US" b="1" dirty="0" smtClean="0"/>
              <a:t>可能性があります。</a:t>
            </a:r>
            <a:endParaRPr kumimoji="1" lang="ja-JP" altLang="en-US" b="1" dirty="0"/>
          </a:p>
        </p:txBody>
      </p:sp>
      <p:sp>
        <p:nvSpPr>
          <p:cNvPr id="15" name="正方形/長方形 14"/>
          <p:cNvSpPr/>
          <p:nvPr/>
        </p:nvSpPr>
        <p:spPr>
          <a:xfrm>
            <a:off x="5364658" y="7918801"/>
            <a:ext cx="15841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Trebuchet MS" panose="020B0603020202020204"/>
                <a:ea typeface="メイリオ" panose="020B0604030504040204" pitchFamily="50" charset="-128"/>
              </a:rPr>
              <a:t>詳しくは、</a:t>
            </a:r>
            <a:endParaRPr lang="en-US" altLang="ja-JP" sz="1200" b="1" dirty="0">
              <a:solidFill>
                <a:prstClr val="black"/>
              </a:solidFill>
              <a:latin typeface="Trebuchet MS" panose="020B0603020202020204"/>
              <a:ea typeface="メイリオ" panose="020B0604030504040204" pitchFamily="50" charset="-128"/>
            </a:endParaRPr>
          </a:p>
          <a:p>
            <a:pPr lvl="0" defTabSz="457200"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Trebuchet MS" panose="020B0603020202020204"/>
                <a:ea typeface="メイリオ" panose="020B0604030504040204" pitchFamily="50" charset="-128"/>
              </a:rPr>
              <a:t>附属図書館</a:t>
            </a:r>
            <a:r>
              <a:rPr lang="en-US" altLang="ja-JP" sz="1200" b="1" dirty="0">
                <a:solidFill>
                  <a:prstClr val="black"/>
                </a:solidFill>
                <a:latin typeface="Trebuchet MS" panose="020B0603020202020204"/>
                <a:ea typeface="メイリオ" panose="020B0604030504040204" pitchFamily="50" charset="-128"/>
              </a:rPr>
              <a:t>HP</a:t>
            </a:r>
            <a:r>
              <a:rPr lang="ja-JP" altLang="en-US" sz="1200" b="1" dirty="0" smtClean="0">
                <a:solidFill>
                  <a:prstClr val="black"/>
                </a:solidFill>
                <a:latin typeface="Trebuchet MS" panose="020B0603020202020204"/>
                <a:ea typeface="メイリオ" panose="020B0604030504040204" pitchFamily="50" charset="-128"/>
              </a:rPr>
              <a:t>を</a:t>
            </a:r>
            <a:endParaRPr lang="en-US" altLang="ja-JP" sz="1200" b="1" dirty="0" smtClean="0">
              <a:solidFill>
                <a:prstClr val="black"/>
              </a:solidFill>
              <a:latin typeface="Trebuchet MS" panose="020B0603020202020204"/>
              <a:ea typeface="メイリオ" panose="020B0604030504040204" pitchFamily="50" charset="-128"/>
            </a:endParaRPr>
          </a:p>
          <a:p>
            <a:pPr lvl="0" defTabSz="457200">
              <a:defRPr/>
            </a:pPr>
            <a:r>
              <a:rPr lang="ja-JP" altLang="en-US" sz="1200" b="1" dirty="0" smtClean="0">
                <a:solidFill>
                  <a:prstClr val="black"/>
                </a:solidFill>
                <a:latin typeface="Trebuchet MS" panose="020B0603020202020204"/>
                <a:ea typeface="メイリオ" panose="020B0604030504040204" pitchFamily="50" charset="-128"/>
              </a:rPr>
              <a:t>ご覧</a:t>
            </a:r>
            <a:r>
              <a:rPr lang="ja-JP" altLang="en-US" sz="1200" b="1" dirty="0">
                <a:solidFill>
                  <a:prstClr val="black"/>
                </a:solidFill>
                <a:latin typeface="Trebuchet MS" panose="020B0603020202020204"/>
                <a:ea typeface="メイリオ" panose="020B0604030504040204" pitchFamily="50" charset="-128"/>
              </a:rPr>
              <a:t>ください。</a:t>
            </a:r>
          </a:p>
        </p:txBody>
      </p:sp>
      <p:sp>
        <p:nvSpPr>
          <p:cNvPr id="5" name="AutoShape 2" descr="2022年度　ブックハンティング&#10;参加申し込み用フォーム 用 QR コード"/>
          <p:cNvSpPr>
            <a:spLocks noChangeAspect="1" noChangeArrowheads="1"/>
          </p:cNvSpPr>
          <p:nvPr/>
        </p:nvSpPr>
        <p:spPr bwMode="auto">
          <a:xfrm>
            <a:off x="148679" y="1134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5263198" y="5949958"/>
            <a:ext cx="893548" cy="893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26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872</TotalTime>
  <Words>229</Words>
  <Application>Microsoft Office PowerPoint</Application>
  <PresentationFormat>A4 210 x 297 mm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メイリオ</vt:lpstr>
      <vt:lpstr>Arial</vt:lpstr>
      <vt:lpstr>Calibri</vt:lpstr>
      <vt:lpstr>Calibri Light</vt:lpstr>
      <vt:lpstr>Trebuchet MS</vt:lpstr>
      <vt:lpstr>レトロスペクト</vt:lpstr>
      <vt:lpstr> </vt:lpstr>
    </vt:vector>
  </TitlesOfParts>
  <Company>FJ-WORK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library</dc:creator>
  <cp:lastModifiedBy>library</cp:lastModifiedBy>
  <cp:revision>140</cp:revision>
  <cp:lastPrinted>2022-08-24T01:06:50Z</cp:lastPrinted>
  <dcterms:created xsi:type="dcterms:W3CDTF">2013-06-25T05:02:18Z</dcterms:created>
  <dcterms:modified xsi:type="dcterms:W3CDTF">2022-08-24T01:23:46Z</dcterms:modified>
</cp:coreProperties>
</file>